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</p:sldIdLst>
  <p:sldSz cy="5143500" cx="9144000"/>
  <p:notesSz cx="6858000" cy="9144000"/>
  <p:embeddedFontLst>
    <p:embeddedFont>
      <p:font typeface="Helvetica Neue"/>
      <p:regular r:id="rId81"/>
      <p:bold r:id="rId82"/>
      <p:italic r:id="rId83"/>
      <p:boldItalic r:id="rId84"/>
    </p:embeddedFont>
    <p:embeddedFont>
      <p:font typeface="Open Sans"/>
      <p:regular r:id="rId85"/>
      <p:bold r:id="rId86"/>
      <p:italic r:id="rId87"/>
      <p:boldItalic r:id="rId8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font" Target="fonts/HelveticaNeue-boldItalic.fntdata"/><Relationship Id="rId83" Type="http://schemas.openxmlformats.org/officeDocument/2006/relationships/font" Target="fonts/HelveticaNeue-italic.fntdata"/><Relationship Id="rId42" Type="http://schemas.openxmlformats.org/officeDocument/2006/relationships/slide" Target="slides/slide38.xml"/><Relationship Id="rId86" Type="http://schemas.openxmlformats.org/officeDocument/2006/relationships/font" Target="fonts/OpenSans-bold.fntdata"/><Relationship Id="rId41" Type="http://schemas.openxmlformats.org/officeDocument/2006/relationships/slide" Target="slides/slide37.xml"/><Relationship Id="rId85" Type="http://schemas.openxmlformats.org/officeDocument/2006/relationships/font" Target="fonts/OpenSans-regular.fntdata"/><Relationship Id="rId44" Type="http://schemas.openxmlformats.org/officeDocument/2006/relationships/slide" Target="slides/slide40.xml"/><Relationship Id="rId88" Type="http://schemas.openxmlformats.org/officeDocument/2006/relationships/font" Target="fonts/OpenSans-boldItalic.fntdata"/><Relationship Id="rId43" Type="http://schemas.openxmlformats.org/officeDocument/2006/relationships/slide" Target="slides/slide39.xml"/><Relationship Id="rId87" Type="http://schemas.openxmlformats.org/officeDocument/2006/relationships/font" Target="fonts/OpenSans-italic.fntdata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0" Type="http://schemas.openxmlformats.org/officeDocument/2006/relationships/slide" Target="slides/slide76.xml"/><Relationship Id="rId82" Type="http://schemas.openxmlformats.org/officeDocument/2006/relationships/font" Target="fonts/HelveticaNeue-bold.fntdata"/><Relationship Id="rId81" Type="http://schemas.openxmlformats.org/officeDocument/2006/relationships/font" Target="fonts/HelveticaNeue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slide" Target="slides/slide75.xml"/><Relationship Id="rId34" Type="http://schemas.openxmlformats.org/officeDocument/2006/relationships/slide" Target="slides/slide30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eblab.mit.edu/team/" TargetMode="Externa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c281c9bc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c281c9bc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1. the lectures will be recorded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2. this is to ensure that people who can't attend lectures have access to course material, and to publish our videos on youtube for the general public to learn web dev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3. the lecture video will be published publicly on youtube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the bottom three rows will be visible in the class-wide panopto livestream, and may or may not be visible in the public youtube video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230c39ca8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230c39ca8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portal is what we’ll be using to send out email communication and where you’ll be submitting your milestones.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We’ll send out a bunch of useful information on Piazza, so make sure to check that.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b35ca44751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b35ca44751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b337b3cfe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b337b3cfe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you’re confused: Go to the questions doc!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Old questions docs will also get posted on piazza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230c39ca8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230c39ca8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you’re confused: Go to the questions doc!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Old questions docs will also get posted on piazza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230c39ca8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230c39ca8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you’re confused: Go to the questions doc!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Old questions docs will also get posted on piazza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230c39ca8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230c39ca8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you’re confused: Go to the questions doc!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Old questions docs will also get posted on piazza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ee6ec743f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ee6ec743f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you’re confused: Go to the questions doc!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Old questions docs will also get posted on piazza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ee6ec743f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ee6ec743f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you’re confused: Go to the questions doc!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Old questions docs will also get posted on piazza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c281c9bc6_4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c281c9bc6_4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ee6ec743f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ee6ec743f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4c281c9bc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4c281c9bc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c281c9bc6_4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c281c9bc6_4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c281c9bc6_4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c281c9bc6_4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c281c9bc6_4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c281c9bc6_4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c281c9bc6_4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c281c9bc6_4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c281c9bc6_4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c281c9bc6_4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c281c9bc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c281c9bc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</a:t>
            </a:r>
            <a:r>
              <a:rPr lang="en"/>
              <a:t>server</a:t>
            </a:r>
            <a:r>
              <a:rPr lang="en"/>
              <a:t> which will do all the computing in the back to making the front end display look nice and clean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stack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c281c9bc6_4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4c281c9bc6_4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c281c9bc6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c281c9bc6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a simple web app like doge 2048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c281c9bc6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c281c9bc6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c281c9bc6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c281c9bc6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the complex, huge website of facebook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230c39ca8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230c39ca8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c281c9bc6_4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c281c9bc6_4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I’m going to give a brief overview of what we’re going to be learning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c281c9bc6_4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c281c9bc6_4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4c281c9bc6_4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4c281c9bc6_4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c281c9bc6_4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4c281c9bc6_4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You will try to contact the facebook server, which is essentially a computer located at facebook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ee6ec743f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ee6ec743f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computer server stores and serves a website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4c281c9bc6_4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4c281c9bc6_4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c281c9bc6_4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4c281c9bc6_4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4c281c9bc6_4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4c281c9bc6_4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4c281c9bc6_4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4c281c9bc6_4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HTML are the building blocks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CSS makes it look pretty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JS helps move things around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4c281c9bc6_4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4c281c9bc6_4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HTML are the building blocks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CSS makes it look pretty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JS helps move things around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230c39ca8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230c39ca8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4c281c9bc6_4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4c281c9bc6_4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HTML are the building blocks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CSS makes it look pretty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JS helps move things around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4c281c9bc6_4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4c281c9bc6_4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are the building blocks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makes it look pretty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 helps move things around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have assets, such as this doge picture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4c281c9bc6_4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4c281c9bc6_4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4c281c9bc6_4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4c281c9bc6_4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ee6ec743f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ee6ec743f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6508a6891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6508a6891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6508a6891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6508a6891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6508a6891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6508a6891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4c281c9bc6_4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4c281c9bc6_4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ee6ec743f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ee6ec743f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Passing the class will require completing all milestones. We’ll </a:t>
            </a:r>
            <a:r>
              <a:rPr lang="en"/>
              <a:t>have</a:t>
            </a:r>
            <a:r>
              <a:rPr lang="en"/>
              <a:t> tons of </a:t>
            </a:r>
            <a:r>
              <a:rPr lang="en"/>
              <a:t>resources</a:t>
            </a:r>
            <a:r>
              <a:rPr lang="en"/>
              <a:t> to help you code up your websites.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230c39ca8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230c39ca8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ee6ec743f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ee6ec743f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4c281c9bc6_4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4c281c9bc6_4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4c281c9bc6_4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4c281c9bc6_4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4c281c9bc6_4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4c281c9bc6_4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4c281c9bc6_4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4c281c9bc6_4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4c281c9bc6_4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4c281c9bc6_4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ee6ec743f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ee6ec743f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4c281c9bc6_4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4c281c9bc6_4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4c281c9bc6_4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4c281c9bc6_4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4c281c9bc6_4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4c281c9bc6_4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230c39ca8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230c39ca8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4c281c9bc6_4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4c281c9bc6_4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4c281c9bc6_4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4c281c9bc6_4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4c281c9bc6_4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4c281c9bc6_4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class can be extremely </a:t>
            </a:r>
            <a:r>
              <a:rPr lang="en"/>
              <a:t>challenging</a:t>
            </a:r>
            <a:r>
              <a:rPr lang="en"/>
              <a:t> at times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we have a bunch of super useful resources ready for you to get help from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4c281c9bc6_4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4c281c9bc6_4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try to respond within a few minutes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There’s always people online checking and answering questions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OH is usually monday and wednesday 7-9 pm (but check schedule for </a:t>
            </a:r>
            <a:r>
              <a:rPr lang="en"/>
              <a:t>changes due to holidays, etc.)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ce36c85c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ce36c85c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4c281c9bc6_4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4c281c9bc6_4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else is there to weblab? There are a bunch of interesting topics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There’s a lot you can get out of this class whether you’re a beginner or an advanced developer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4c281c9bc6_4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4c281c9bc6_4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4c281c9bc6_4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4c281c9bc6_4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4c281c9bc6_4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4c281c9bc6_4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4c281c9bc6_4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4c281c9bc6_4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c281c9bc6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c281c9bc6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me introduce this year’s the course staff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https://weblab.mit.edu/team/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4c281c9bc6_4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4c281c9bc6_4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4c281c9bc6_4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4c281c9bc6_4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4c281c9bc6_4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4c281c9bc6_4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NOT an MIT class.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It’s P/F (if you meet the requirements for the milestones and submit them on time, you’ll pass)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We are not forcing you down a strict path.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You can make whatever interests you and put as much time as you want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We as course staff are very actively involved in making this class as interesting and enjoyable for you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">
                <a:solidFill>
                  <a:schemeClr val="dk1"/>
                </a:solidFill>
              </a:rPr>
              <a:t>We will send out feedback forms every day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">
                <a:solidFill>
                  <a:schemeClr val="dk1"/>
                </a:solidFill>
              </a:rPr>
              <a:t>We will have a live Q&amp;A doc during lectures and workshops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">
                <a:solidFill>
                  <a:schemeClr val="dk1"/>
                </a:solidFill>
              </a:rPr>
              <a:t>We will have a piazza. We try to get average response time under 5 minutes!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Strongly recommend coming to lecture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We work on an app together. Starting today and building up every day until this friday we will be working together to build an app from scratch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Second week there will be a lot of great sponsor lecture about relevant industry topics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">
                <a:solidFill>
                  <a:schemeClr val="dk1"/>
                </a:solidFill>
              </a:rPr>
              <a:t>We also as staff will be teaching more advanced topics in React, more complicated ways to layout a website, live sockets, and a bunch of interesting other topics so stay tuned!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4c281c9bc6_4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4c281c9bc6_4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4c281c9bc6_4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4c281c9bc6_4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theme is not supposed to be limiting in any way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0a5523f1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0a5523f1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4c281c9bc6_4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4c281c9bc6_4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b35ca44751_5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b35ca44751_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portal is what we’ll be using to send out email communication and </a:t>
            </a:r>
            <a:r>
              <a:rPr lang="en"/>
              <a:t>where you’ll be submitting your milestones.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We’ll send out a bunch of useful information on Piazza, so make sure to check that.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230c39ca8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230c39ca8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portal is what we’ll be using to send out email communication and where you’ll be submitting your milestones.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We’ll send out a bunch of useful information on Piazza, so make sure to check that.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96D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DAFF"/>
              </a:buClr>
              <a:buSzPts val="2800"/>
              <a:buNone/>
              <a:defRPr sz="2800">
                <a:solidFill>
                  <a:srgbClr val="D2DA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95458"/>
              </a:buClr>
              <a:buSzPts val="3600"/>
              <a:buNone/>
              <a:defRPr sz="3600">
                <a:solidFill>
                  <a:srgbClr val="F95458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95458"/>
              </a:buClr>
              <a:buSzPts val="4800"/>
              <a:buNone/>
              <a:defRPr sz="4800">
                <a:solidFill>
                  <a:srgbClr val="F9545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EFEFE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96DFF"/>
              </a:buClr>
              <a:buSzPts val="2800"/>
              <a:buFont typeface="Avenir"/>
              <a:buNone/>
              <a:defRPr sz="2800">
                <a:solidFill>
                  <a:srgbClr val="396D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venir"/>
              <a:buNone/>
              <a:defRPr sz="2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venir"/>
              <a:buNone/>
              <a:defRPr sz="2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venir"/>
              <a:buNone/>
              <a:defRPr sz="2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venir"/>
              <a:buNone/>
              <a:defRPr sz="2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venir"/>
              <a:buNone/>
              <a:defRPr sz="2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venir"/>
              <a:buNone/>
              <a:defRPr sz="2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venir"/>
              <a:buNone/>
              <a:defRPr sz="2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venir"/>
              <a:buNone/>
              <a:defRPr sz="2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369D"/>
              </a:buClr>
              <a:buSzPts val="1800"/>
              <a:buFont typeface="Open Sans"/>
              <a:buChar char="●"/>
              <a:defRPr sz="18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A369D"/>
              </a:buClr>
              <a:buSzPts val="1400"/>
              <a:buFont typeface="Open Sans"/>
              <a:buChar char="○"/>
              <a:defRPr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A369D"/>
              </a:buClr>
              <a:buSzPts val="1400"/>
              <a:buFont typeface="Open Sans"/>
              <a:buChar char="■"/>
              <a:defRPr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A369D"/>
              </a:buClr>
              <a:buSzPts val="1400"/>
              <a:buFont typeface="Open Sans"/>
              <a:buChar char="●"/>
              <a:defRPr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A369D"/>
              </a:buClr>
              <a:buSzPts val="1400"/>
              <a:buFont typeface="Open Sans"/>
              <a:buChar char="○"/>
              <a:defRPr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A369D"/>
              </a:buClr>
              <a:buSzPts val="1400"/>
              <a:buFont typeface="Open Sans"/>
              <a:buChar char="■"/>
              <a:defRPr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A369D"/>
              </a:buClr>
              <a:buSzPts val="1400"/>
              <a:buFont typeface="Open Sans"/>
              <a:buChar char="●"/>
              <a:defRPr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A369D"/>
              </a:buClr>
              <a:buSzPts val="1400"/>
              <a:buFont typeface="Open Sans"/>
              <a:buChar char="○"/>
              <a:defRPr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A369D"/>
              </a:buClr>
              <a:buSzPts val="1400"/>
              <a:buFont typeface="Open Sans"/>
              <a:buChar char="■"/>
              <a:defRPr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eblab.is/portal" TargetMode="External"/><Relationship Id="rId4" Type="http://schemas.openxmlformats.org/officeDocument/2006/relationships/hyperlink" Target="http://weblab.is/piazza" TargetMode="External"/><Relationship Id="rId5" Type="http://schemas.openxmlformats.org/officeDocument/2006/relationships/hyperlink" Target="http://weblab.is/livestream" TargetMode="External"/><Relationship Id="rId6" Type="http://schemas.openxmlformats.org/officeDocument/2006/relationships/hyperlink" Target="http://weblab.is/zoom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eblab.is/q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eblab.is/q" TargetMode="External"/><Relationship Id="rId4" Type="http://schemas.openxmlformats.org/officeDocument/2006/relationships/hyperlink" Target="http://weblab.is/questions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eblab.is/q" TargetMode="External"/><Relationship Id="rId4" Type="http://schemas.openxmlformats.org/officeDocument/2006/relationships/hyperlink" Target="http://weblab.is/questions" TargetMode="External"/><Relationship Id="rId5" Type="http://schemas.openxmlformats.org/officeDocument/2006/relationships/hyperlink" Target="http://weblab.is/oldquestion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eblab.is/q" TargetMode="External"/><Relationship Id="rId4" Type="http://schemas.openxmlformats.org/officeDocument/2006/relationships/hyperlink" Target="http://weblab.is/questions" TargetMode="External"/><Relationship Id="rId5" Type="http://schemas.openxmlformats.org/officeDocument/2006/relationships/hyperlink" Target="http://weblab.is/oldquestions" TargetMode="External"/><Relationship Id="rId6" Type="http://schemas.openxmlformats.org/officeDocument/2006/relationships/hyperlink" Target="http://weblab.is/info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eblab.is/q" TargetMode="External"/><Relationship Id="rId4" Type="http://schemas.openxmlformats.org/officeDocument/2006/relationships/hyperlink" Target="http://weblab.is/questions" TargetMode="External"/><Relationship Id="rId5" Type="http://schemas.openxmlformats.org/officeDocument/2006/relationships/hyperlink" Target="http://weblab.is/oldquestions" TargetMode="External"/><Relationship Id="rId6" Type="http://schemas.openxmlformats.org/officeDocument/2006/relationships/hyperlink" Target="http://weblab.is/info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weblab.mit.edu/schedule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weblab.is/example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://weblab.mit.edu" TargetMode="External"/><Relationship Id="rId4" Type="http://schemas.openxmlformats.org/officeDocument/2006/relationships/hyperlink" Target="http://weblab.mit.edu/info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png"/><Relationship Id="rId10" Type="http://schemas.openxmlformats.org/officeDocument/2006/relationships/image" Target="../media/image6.png"/><Relationship Id="rId13" Type="http://schemas.openxmlformats.org/officeDocument/2006/relationships/image" Target="../media/image2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9" Type="http://schemas.openxmlformats.org/officeDocument/2006/relationships/image" Target="../media/image13.png"/><Relationship Id="rId14" Type="http://schemas.openxmlformats.org/officeDocument/2006/relationships/image" Target="../media/image5.png"/><Relationship Id="rId5" Type="http://schemas.openxmlformats.org/officeDocument/2006/relationships/image" Target="../media/image22.jpg"/><Relationship Id="rId6" Type="http://schemas.openxmlformats.org/officeDocument/2006/relationships/image" Target="../media/image3.png"/><Relationship Id="rId7" Type="http://schemas.openxmlformats.org/officeDocument/2006/relationships/image" Target="../media/image1.jpg"/><Relationship Id="rId8" Type="http://schemas.openxmlformats.org/officeDocument/2006/relationships/image" Target="../media/image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://www.youtube.com/watch?v=-6h47c-YEas" TargetMode="External"/><Relationship Id="rId4" Type="http://schemas.openxmlformats.org/officeDocument/2006/relationships/image" Target="../media/image19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eblab.is/porta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eblab.is/portal" TargetMode="External"/><Relationship Id="rId4" Type="http://schemas.openxmlformats.org/officeDocument/2006/relationships/hyperlink" Target="http://weblab.is/piazza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96D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0" y="744575"/>
            <a:ext cx="9144000" cy="21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Welcome to web.lab!</a:t>
            </a:r>
            <a:endParaRPr sz="6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Reminders</a:t>
            </a:r>
            <a:endParaRPr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Register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weblab.is/portal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you want credit for the class, you also need to register on websis (6.9620)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Join the Piazza at </a:t>
            </a:r>
            <a:r>
              <a:rPr lang="en" u="sng">
                <a:solidFill>
                  <a:schemeClr val="hlink"/>
                </a:solidFill>
                <a:hlinkClick r:id="rId4"/>
              </a:rPr>
              <a:t>weblab.is/piazza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Follow the installation guide immediately!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Lectures will be livestreamed and recorded to Youtube. Join the livestream at </a:t>
            </a: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weblab.is/livestream</a:t>
            </a:r>
            <a:r>
              <a:rPr lang="en"/>
              <a:t>!*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No, lectures are not mandatory. We don’t take attendance. You get out as much as you put into web.lab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*Today’s lecture is live streamed via Zoom at </a:t>
            </a:r>
            <a:r>
              <a:rPr lang="en" u="sng">
                <a:solidFill>
                  <a:schemeClr val="hlink"/>
                </a:solidFill>
                <a:hlinkClick r:id="rId6"/>
              </a:rPr>
              <a:t>weblab.is/zoom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Logistics</a:t>
            </a:r>
            <a:endParaRPr>
              <a:solidFill>
                <a:srgbClr val="F95458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Logistics</a:t>
            </a:r>
            <a:endParaRPr/>
          </a:p>
        </p:txBody>
      </p: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No, the competition is not mandatory. But it doesn’t hurt to submit your website into the </a:t>
            </a:r>
            <a:r>
              <a:rPr lang="en"/>
              <a:t>competition</a:t>
            </a:r>
            <a:r>
              <a:rPr lang="en"/>
              <a:t>!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Logistics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No, the competition is not mandatory. But it doesn’t hurt to submit your website into the </a:t>
            </a:r>
            <a:r>
              <a:rPr lang="en"/>
              <a:t>competition</a:t>
            </a:r>
            <a:r>
              <a:rPr lang="en"/>
              <a:t>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We’ll have live help during workshops where you can add yourself to the queue on </a:t>
            </a:r>
            <a:r>
              <a:rPr lang="en" u="sng">
                <a:solidFill>
                  <a:schemeClr val="hlink"/>
                </a:solidFill>
                <a:hlinkClick r:id="rId3"/>
              </a:rPr>
              <a:t>weblab.is/q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Logistics</a:t>
            </a:r>
            <a:endParaRPr/>
          </a:p>
        </p:txBody>
      </p:sp>
      <p:sp>
        <p:nvSpPr>
          <p:cNvPr id="153" name="Google Shape;15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No, the competition is not mandatory. But it doesn’t hurt to submit your website into the </a:t>
            </a:r>
            <a:r>
              <a:rPr lang="en"/>
              <a:t>competition</a:t>
            </a:r>
            <a:r>
              <a:rPr lang="en"/>
              <a:t>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We’ll have live help during workshops where you can add yourself to the queue on </a:t>
            </a:r>
            <a:r>
              <a:rPr lang="en" u="sng">
                <a:solidFill>
                  <a:schemeClr val="hlink"/>
                </a:solidFill>
                <a:hlinkClick r:id="rId3"/>
              </a:rPr>
              <a:t>weblab.is/q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can find the questions doc at </a:t>
            </a:r>
            <a:r>
              <a:rPr lang="en" u="sng">
                <a:solidFill>
                  <a:schemeClr val="hlink"/>
                </a:solidFill>
                <a:hlinkClick r:id="rId4"/>
              </a:rPr>
              <a:t>weblab.is/questions</a:t>
            </a:r>
            <a:r>
              <a:rPr lang="en"/>
              <a:t>, where you can ask questions anonymously during class.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Logistics</a:t>
            </a:r>
            <a:endParaRPr/>
          </a:p>
        </p:txBody>
      </p:sp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No, the competition is not mandatory. But it doesn’t hurt to submit your website into the </a:t>
            </a:r>
            <a:r>
              <a:rPr lang="en"/>
              <a:t>competition</a:t>
            </a:r>
            <a:r>
              <a:rPr lang="en"/>
              <a:t>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We’ll have live help during workshops where you can add yourself to the queue on </a:t>
            </a:r>
            <a:r>
              <a:rPr lang="en" u="sng">
                <a:solidFill>
                  <a:schemeClr val="hlink"/>
                </a:solidFill>
                <a:hlinkClick r:id="rId3"/>
              </a:rPr>
              <a:t>weblab.is/q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can find the questions doc at </a:t>
            </a:r>
            <a:r>
              <a:rPr lang="en" u="sng">
                <a:solidFill>
                  <a:schemeClr val="hlink"/>
                </a:solidFill>
                <a:hlinkClick r:id="rId4"/>
              </a:rPr>
              <a:t>weblab.is/questions</a:t>
            </a:r>
            <a:r>
              <a:rPr lang="en"/>
              <a:t>, where you can ask questions anonymously during class.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can find the old questions doc at </a:t>
            </a:r>
            <a:r>
              <a:rPr lang="en" u="sng">
                <a:solidFill>
                  <a:schemeClr val="hlink"/>
                </a:solidFill>
                <a:hlinkClick r:id="rId5"/>
              </a:rPr>
              <a:t>weblab.is/oldquestions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Logistics</a:t>
            </a:r>
            <a:endParaRPr/>
          </a:p>
        </p:txBody>
      </p:sp>
      <p:sp>
        <p:nvSpPr>
          <p:cNvPr id="165" name="Google Shape;16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No, the competition is not mandatory. But it doesn’t hurt to submit your website into the competition!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We’ll have live help during workshops where you can add yourself to the queue on </a:t>
            </a:r>
            <a:r>
              <a:rPr lang="en" u="sng">
                <a:solidFill>
                  <a:schemeClr val="hlink"/>
                </a:solidFill>
                <a:hlinkClick r:id="rId3"/>
              </a:rPr>
              <a:t>weblab.is/q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can find the questions doc at </a:t>
            </a:r>
            <a:r>
              <a:rPr lang="en" u="sng">
                <a:solidFill>
                  <a:schemeClr val="hlink"/>
                </a:solidFill>
                <a:hlinkClick r:id="rId4"/>
              </a:rPr>
              <a:t>weblab.is/questions</a:t>
            </a:r>
            <a:r>
              <a:rPr lang="en"/>
              <a:t>, where you can ask questions anonymously during class.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can find the old questions doc at </a:t>
            </a:r>
            <a:r>
              <a:rPr lang="en" u="sng">
                <a:solidFill>
                  <a:schemeClr val="hlink"/>
                </a:solidFill>
                <a:hlinkClick r:id="rId5"/>
              </a:rPr>
              <a:t>weblab.is/oldquestions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Student hub for shortlinks is at </a:t>
            </a:r>
            <a:r>
              <a:rPr lang="en" u="sng">
                <a:solidFill>
                  <a:schemeClr val="hlink"/>
                </a:solidFill>
                <a:hlinkClick r:id="rId6"/>
              </a:rPr>
              <a:t>weblab.is/info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Logistics</a:t>
            </a:r>
            <a:endParaRPr/>
          </a:p>
        </p:txBody>
      </p:sp>
      <p:sp>
        <p:nvSpPr>
          <p:cNvPr id="171" name="Google Shape;17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No, the competition is not mandatory. But it doesn’t hurt to submit your website into the competition!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We’ll have live help during workshops where you can add yourself to the queue on </a:t>
            </a:r>
            <a:r>
              <a:rPr lang="en" u="sng">
                <a:solidFill>
                  <a:schemeClr val="hlink"/>
                </a:solidFill>
                <a:hlinkClick r:id="rId3"/>
              </a:rPr>
              <a:t>weblab.is/q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can find the questions doc at </a:t>
            </a:r>
            <a:r>
              <a:rPr lang="en" u="sng">
                <a:solidFill>
                  <a:schemeClr val="hlink"/>
                </a:solidFill>
                <a:hlinkClick r:id="rId4"/>
              </a:rPr>
              <a:t>weblab.is/questions</a:t>
            </a:r>
            <a:r>
              <a:rPr lang="en"/>
              <a:t>, where you can ask questions anonymously during class.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can find the old questions doc at </a:t>
            </a:r>
            <a:r>
              <a:rPr lang="en" u="sng">
                <a:solidFill>
                  <a:schemeClr val="hlink"/>
                </a:solidFill>
                <a:hlinkClick r:id="rId5"/>
              </a:rPr>
              <a:t>weblab.is/oldquestions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Student hub for shortlinks is at </a:t>
            </a:r>
            <a:r>
              <a:rPr lang="en" u="sng">
                <a:solidFill>
                  <a:schemeClr val="hlink"/>
                </a:solidFill>
                <a:hlinkClick r:id="rId6"/>
              </a:rPr>
              <a:t>weblab.is/info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Don’t have a team yet? Stay after lecture today for a team-finding mixer!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95458"/>
                </a:solidFill>
              </a:rPr>
              <a:t>Course Overview</a:t>
            </a:r>
            <a:endParaRPr>
              <a:solidFill>
                <a:srgbClr val="F95458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web.lab?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sp>
        <p:nvSpPr>
          <p:cNvPr id="187" name="Google Shape;18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1			we build an app from scratch together!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u="sng">
              <a:solidFill>
                <a:srgbClr val="EB684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sp>
        <p:nvSpPr>
          <p:cNvPr id="193" name="Google Shape;193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1			</a:t>
            </a:r>
            <a:r>
              <a:rPr lang="en"/>
              <a:t>we build an app from scratch together!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Week 2			add cool features + advanced topics + sponsor lectures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u="sng">
              <a:solidFill>
                <a:srgbClr val="EB684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sp>
        <p:nvSpPr>
          <p:cNvPr id="199" name="Google Shape;199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Week 1			we build an app from scratch together!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Week 2			add cool features + advanced topics + sponsor lectures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Week 3			code, code, code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u="sng">
              <a:solidFill>
                <a:srgbClr val="EB684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sp>
        <p:nvSpPr>
          <p:cNvPr id="205" name="Google Shape;205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1			</a:t>
            </a:r>
            <a:r>
              <a:rPr lang="en"/>
              <a:t>we build an app from scratch together!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Week 2			</a:t>
            </a:r>
            <a:r>
              <a:rPr lang="en"/>
              <a:t>add cool features + </a:t>
            </a:r>
            <a:r>
              <a:rPr lang="en"/>
              <a:t>advanced topics + sponsor lectures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Week 3			code, code, code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Week 4			CODE, CODE, CODE</a:t>
            </a:r>
            <a:br>
              <a:rPr lang="en"/>
            </a:br>
            <a:r>
              <a:rPr lang="en"/>
              <a:t>				final submission, judging, awards!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EB684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weblab.mit.edu/schedule</a:t>
            </a:r>
            <a:endParaRPr u="sng">
              <a:solidFill>
                <a:srgbClr val="EB684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</a:t>
            </a:r>
            <a:endParaRPr u="sng">
              <a:solidFill>
                <a:srgbClr val="EB684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take you end-to-end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96DFF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7"/>
          <p:cNvPicPr preferRelativeResize="0"/>
          <p:nvPr/>
        </p:nvPicPr>
        <p:blipFill rotWithShape="1">
          <a:blip r:embed="rId3">
            <a:alphaModFix amt="89000"/>
          </a:blip>
          <a:srcRect b="11177" l="18746" r="18070" t="11893"/>
          <a:stretch/>
        </p:blipFill>
        <p:spPr>
          <a:xfrm>
            <a:off x="9" y="2117775"/>
            <a:ext cx="4449542" cy="3047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02 at 4.46.10 PM.png" id="216" name="Google Shape;216;p37"/>
          <p:cNvPicPr preferRelativeResize="0"/>
          <p:nvPr/>
        </p:nvPicPr>
        <p:blipFill>
          <a:blip r:embed="rId4">
            <a:alphaModFix amt="77000"/>
          </a:blip>
          <a:stretch>
            <a:fillRect/>
          </a:stretch>
        </p:blipFill>
        <p:spPr>
          <a:xfrm>
            <a:off x="0" y="0"/>
            <a:ext cx="5896050" cy="3132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02 at 5.09.26 PM.png" id="217" name="Google Shape;217;p37"/>
          <p:cNvPicPr preferRelativeResize="0"/>
          <p:nvPr/>
        </p:nvPicPr>
        <p:blipFill>
          <a:blip r:embed="rId5">
            <a:alphaModFix amt="71000"/>
          </a:blip>
          <a:stretch>
            <a:fillRect/>
          </a:stretch>
        </p:blipFill>
        <p:spPr>
          <a:xfrm>
            <a:off x="4166874" y="4"/>
            <a:ext cx="4977127" cy="255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02 at 4.34.14 PM.png" id="218" name="Google Shape;218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9787" y="2117774"/>
            <a:ext cx="5034324" cy="31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We take you end-to-end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600">
                <a:solidFill>
                  <a:srgbClr val="F95458"/>
                </a:solidFill>
              </a:rPr>
              <a:t>The world of websites is huge</a:t>
            </a:r>
            <a:endParaRPr sz="4600">
              <a:solidFill>
                <a:srgbClr val="F9545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5458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857250"/>
            <a:ext cx="6096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25" y="152400"/>
            <a:ext cx="757496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52738"/>
            <a:ext cx="8839200" cy="4438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web.lab?</a:t>
            </a:r>
            <a:endParaRPr/>
          </a:p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teach front-end to back-end full stack web development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this all work?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Accessing a Website</a:t>
            </a:r>
            <a:endParaRPr/>
          </a:p>
        </p:txBody>
      </p:sp>
      <p:pic>
        <p:nvPicPr>
          <p:cNvPr id="250" name="Google Shape;25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350" y="1771650"/>
            <a:ext cx="691515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Accessing a Website</a:t>
            </a:r>
            <a:endParaRPr/>
          </a:p>
        </p:txBody>
      </p:sp>
      <p:pic>
        <p:nvPicPr>
          <p:cNvPr id="256" name="Google Shape;256;p44"/>
          <p:cNvPicPr preferRelativeResize="0"/>
          <p:nvPr/>
        </p:nvPicPr>
        <p:blipFill rotWithShape="1">
          <a:blip r:embed="rId3">
            <a:alphaModFix/>
          </a:blip>
          <a:srcRect b="24834" l="0" r="70277" t="0"/>
          <a:stretch/>
        </p:blipFill>
        <p:spPr>
          <a:xfrm>
            <a:off x="536400" y="1765813"/>
            <a:ext cx="1729200" cy="176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4"/>
          <p:cNvSpPr txBox="1"/>
          <p:nvPr/>
        </p:nvSpPr>
        <p:spPr>
          <a:xfrm>
            <a:off x="733300" y="3497500"/>
            <a:ext cx="21726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A369D"/>
                </a:solidFill>
                <a:latin typeface="Avenir"/>
                <a:ea typeface="Avenir"/>
                <a:cs typeface="Avenir"/>
                <a:sym typeface="Avenir"/>
              </a:rPr>
              <a:t>Client (you)</a:t>
            </a:r>
            <a:endParaRPr sz="2400">
              <a:solidFill>
                <a:srgbClr val="0A369D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Accessing a Website</a:t>
            </a:r>
            <a:endParaRPr/>
          </a:p>
        </p:txBody>
      </p:sp>
      <p:pic>
        <p:nvPicPr>
          <p:cNvPr id="263" name="Google Shape;263;p45"/>
          <p:cNvPicPr preferRelativeResize="0"/>
          <p:nvPr/>
        </p:nvPicPr>
        <p:blipFill rotWithShape="1">
          <a:blip r:embed="rId3">
            <a:alphaModFix/>
          </a:blip>
          <a:srcRect b="24834" l="0" r="70277" t="0"/>
          <a:stretch/>
        </p:blipFill>
        <p:spPr>
          <a:xfrm>
            <a:off x="536400" y="1765813"/>
            <a:ext cx="1729200" cy="17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5"/>
          <p:cNvPicPr preferRelativeResize="0"/>
          <p:nvPr/>
        </p:nvPicPr>
        <p:blipFill rotWithShape="1">
          <a:blip r:embed="rId3">
            <a:alphaModFix/>
          </a:blip>
          <a:srcRect b="24828" l="70275" r="0" t="0"/>
          <a:stretch/>
        </p:blipFill>
        <p:spPr>
          <a:xfrm>
            <a:off x="6792175" y="1812375"/>
            <a:ext cx="1729200" cy="176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5"/>
          <p:cNvSpPr txBox="1"/>
          <p:nvPr/>
        </p:nvSpPr>
        <p:spPr>
          <a:xfrm>
            <a:off x="733300" y="3497500"/>
            <a:ext cx="21726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A369D"/>
                </a:solidFill>
                <a:latin typeface="Avenir"/>
                <a:ea typeface="Avenir"/>
                <a:cs typeface="Avenir"/>
                <a:sym typeface="Avenir"/>
              </a:rPr>
              <a:t>Client (you)</a:t>
            </a:r>
            <a:endParaRPr sz="2400">
              <a:solidFill>
                <a:srgbClr val="0A369D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6" name="Google Shape;266;p45"/>
          <p:cNvSpPr txBox="1"/>
          <p:nvPr/>
        </p:nvSpPr>
        <p:spPr>
          <a:xfrm>
            <a:off x="2630875" y="1684125"/>
            <a:ext cx="41613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A369D"/>
                </a:solidFill>
                <a:latin typeface="Avenir"/>
                <a:ea typeface="Avenir"/>
                <a:cs typeface="Avenir"/>
                <a:sym typeface="Avenir"/>
              </a:rPr>
              <a:t>Request: GET facebook.com</a:t>
            </a:r>
            <a:endParaRPr sz="2400">
              <a:solidFill>
                <a:srgbClr val="0A369D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7" name="Google Shape;267;p45"/>
          <p:cNvSpPr/>
          <p:nvPr/>
        </p:nvSpPr>
        <p:spPr>
          <a:xfrm>
            <a:off x="2861526" y="2582225"/>
            <a:ext cx="3336600" cy="7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63500">
            <a:solidFill>
              <a:srgbClr val="0A369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8" name="Google Shape;268;p45"/>
          <p:cNvSpPr txBox="1"/>
          <p:nvPr/>
        </p:nvSpPr>
        <p:spPr>
          <a:xfrm>
            <a:off x="6570475" y="3530425"/>
            <a:ext cx="25734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A369D"/>
                </a:solidFill>
                <a:latin typeface="Avenir"/>
                <a:ea typeface="Avenir"/>
                <a:cs typeface="Avenir"/>
                <a:sym typeface="Avenir"/>
              </a:rPr>
              <a:t>Server (facebook)</a:t>
            </a:r>
            <a:endParaRPr sz="2400">
              <a:solidFill>
                <a:srgbClr val="0A369D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Accessing a Website</a:t>
            </a:r>
            <a:endParaRPr/>
          </a:p>
        </p:txBody>
      </p:sp>
      <p:pic>
        <p:nvPicPr>
          <p:cNvPr id="274" name="Google Shape;274;p46"/>
          <p:cNvPicPr preferRelativeResize="0"/>
          <p:nvPr/>
        </p:nvPicPr>
        <p:blipFill rotWithShape="1">
          <a:blip r:embed="rId3">
            <a:alphaModFix/>
          </a:blip>
          <a:srcRect b="24834" l="0" r="70277" t="0"/>
          <a:stretch/>
        </p:blipFill>
        <p:spPr>
          <a:xfrm>
            <a:off x="536400" y="1765813"/>
            <a:ext cx="1729200" cy="17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6"/>
          <p:cNvPicPr preferRelativeResize="0"/>
          <p:nvPr/>
        </p:nvPicPr>
        <p:blipFill rotWithShape="1">
          <a:blip r:embed="rId3">
            <a:alphaModFix/>
          </a:blip>
          <a:srcRect b="24828" l="70275" r="0" t="0"/>
          <a:stretch/>
        </p:blipFill>
        <p:spPr>
          <a:xfrm>
            <a:off x="6792175" y="1812375"/>
            <a:ext cx="1729200" cy="176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6"/>
          <p:cNvSpPr txBox="1"/>
          <p:nvPr/>
        </p:nvSpPr>
        <p:spPr>
          <a:xfrm>
            <a:off x="733300" y="3497500"/>
            <a:ext cx="21726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A369D"/>
                </a:solidFill>
                <a:latin typeface="Avenir"/>
                <a:ea typeface="Avenir"/>
                <a:cs typeface="Avenir"/>
                <a:sym typeface="Avenir"/>
              </a:rPr>
              <a:t>Client (you)</a:t>
            </a:r>
            <a:endParaRPr sz="2400">
              <a:solidFill>
                <a:srgbClr val="0A369D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7" name="Google Shape;277;p46"/>
          <p:cNvSpPr txBox="1"/>
          <p:nvPr/>
        </p:nvSpPr>
        <p:spPr>
          <a:xfrm>
            <a:off x="2630875" y="1684125"/>
            <a:ext cx="41613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A369D"/>
                </a:solidFill>
                <a:latin typeface="Avenir"/>
                <a:ea typeface="Avenir"/>
                <a:cs typeface="Avenir"/>
                <a:sym typeface="Avenir"/>
              </a:rPr>
              <a:t>Request: GET facebook.com</a:t>
            </a:r>
            <a:endParaRPr sz="2400">
              <a:solidFill>
                <a:srgbClr val="0A369D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8" name="Google Shape;278;p46"/>
          <p:cNvSpPr/>
          <p:nvPr/>
        </p:nvSpPr>
        <p:spPr>
          <a:xfrm>
            <a:off x="2861526" y="2582225"/>
            <a:ext cx="3336600" cy="7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63500">
            <a:solidFill>
              <a:srgbClr val="0A369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9" name="Google Shape;279;p46"/>
          <p:cNvSpPr txBox="1"/>
          <p:nvPr/>
        </p:nvSpPr>
        <p:spPr>
          <a:xfrm>
            <a:off x="6570475" y="3530425"/>
            <a:ext cx="25734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A369D"/>
                </a:solidFill>
                <a:latin typeface="Avenir"/>
                <a:ea typeface="Avenir"/>
                <a:cs typeface="Avenir"/>
                <a:sym typeface="Avenir"/>
              </a:rPr>
              <a:t>Server (facebook)</a:t>
            </a:r>
            <a:endParaRPr sz="2400">
              <a:solidFill>
                <a:srgbClr val="0A369D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0A369D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A369D"/>
                </a:solidFill>
                <a:latin typeface="Avenir"/>
                <a:ea typeface="Avenir"/>
                <a:cs typeface="Avenir"/>
                <a:sym typeface="Avenir"/>
              </a:rPr>
              <a:t>Stores and serves a website</a:t>
            </a:r>
            <a:endParaRPr sz="2400">
              <a:solidFill>
                <a:srgbClr val="0A369D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Accessing a Website</a:t>
            </a:r>
            <a:endParaRPr/>
          </a:p>
        </p:txBody>
      </p:sp>
      <p:pic>
        <p:nvPicPr>
          <p:cNvPr id="285" name="Google Shape;285;p47"/>
          <p:cNvPicPr preferRelativeResize="0"/>
          <p:nvPr/>
        </p:nvPicPr>
        <p:blipFill rotWithShape="1">
          <a:blip r:embed="rId3">
            <a:alphaModFix/>
          </a:blip>
          <a:srcRect b="24834" l="0" r="70277" t="0"/>
          <a:stretch/>
        </p:blipFill>
        <p:spPr>
          <a:xfrm>
            <a:off x="536400" y="1765813"/>
            <a:ext cx="1729200" cy="17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7"/>
          <p:cNvPicPr preferRelativeResize="0"/>
          <p:nvPr/>
        </p:nvPicPr>
        <p:blipFill rotWithShape="1">
          <a:blip r:embed="rId3">
            <a:alphaModFix/>
          </a:blip>
          <a:srcRect b="24828" l="70275" r="0" t="0"/>
          <a:stretch/>
        </p:blipFill>
        <p:spPr>
          <a:xfrm>
            <a:off x="6792175" y="1812375"/>
            <a:ext cx="1729200" cy="176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7"/>
          <p:cNvSpPr txBox="1"/>
          <p:nvPr/>
        </p:nvSpPr>
        <p:spPr>
          <a:xfrm>
            <a:off x="733300" y="3497500"/>
            <a:ext cx="21726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A369D"/>
                </a:solidFill>
                <a:latin typeface="Avenir"/>
                <a:ea typeface="Avenir"/>
                <a:cs typeface="Avenir"/>
                <a:sym typeface="Avenir"/>
              </a:rPr>
              <a:t>Client (you)</a:t>
            </a:r>
            <a:endParaRPr sz="2400">
              <a:solidFill>
                <a:srgbClr val="0A369D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A369D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A369D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8" name="Google Shape;288;p47"/>
          <p:cNvSpPr/>
          <p:nvPr/>
        </p:nvSpPr>
        <p:spPr>
          <a:xfrm>
            <a:off x="2861526" y="2582225"/>
            <a:ext cx="3336600" cy="7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63500">
            <a:solidFill>
              <a:srgbClr val="0A369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9" name="Google Shape;289;p47"/>
          <p:cNvSpPr/>
          <p:nvPr/>
        </p:nvSpPr>
        <p:spPr>
          <a:xfrm rot="10800000">
            <a:off x="2847600" y="2963675"/>
            <a:ext cx="3336600" cy="7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63500">
            <a:solidFill>
              <a:srgbClr val="0A369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0" name="Google Shape;290;p47"/>
          <p:cNvSpPr txBox="1"/>
          <p:nvPr/>
        </p:nvSpPr>
        <p:spPr>
          <a:xfrm>
            <a:off x="2630875" y="3272175"/>
            <a:ext cx="39396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A369D"/>
                </a:solidFill>
                <a:latin typeface="Avenir"/>
                <a:ea typeface="Avenir"/>
                <a:cs typeface="Avenir"/>
                <a:sym typeface="Avenir"/>
              </a:rPr>
              <a:t>Response: Webpage files</a:t>
            </a:r>
            <a:endParaRPr sz="2400">
              <a:solidFill>
                <a:srgbClr val="0A369D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1" name="Google Shape;291;p47"/>
          <p:cNvSpPr txBox="1"/>
          <p:nvPr/>
        </p:nvSpPr>
        <p:spPr>
          <a:xfrm>
            <a:off x="6570475" y="3530425"/>
            <a:ext cx="25734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A369D"/>
                </a:solidFill>
                <a:latin typeface="Avenir"/>
                <a:ea typeface="Avenir"/>
                <a:cs typeface="Avenir"/>
                <a:sym typeface="Avenir"/>
              </a:rPr>
              <a:t>Server (</a:t>
            </a:r>
            <a:r>
              <a:rPr lang="en" sz="2400">
                <a:solidFill>
                  <a:srgbClr val="0A369D"/>
                </a:solidFill>
                <a:latin typeface="Avenir"/>
                <a:ea typeface="Avenir"/>
                <a:cs typeface="Avenir"/>
                <a:sym typeface="Avenir"/>
              </a:rPr>
              <a:t>facebook</a:t>
            </a:r>
            <a:r>
              <a:rPr lang="en" sz="2400">
                <a:solidFill>
                  <a:srgbClr val="0A369D"/>
                </a:solidFill>
                <a:latin typeface="Avenir"/>
                <a:ea typeface="Avenir"/>
                <a:cs typeface="Avenir"/>
                <a:sym typeface="Avenir"/>
              </a:rPr>
              <a:t>)</a:t>
            </a:r>
            <a:endParaRPr sz="2400">
              <a:solidFill>
                <a:srgbClr val="0A369D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0A369D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A369D"/>
                </a:solidFill>
                <a:latin typeface="Avenir"/>
                <a:ea typeface="Avenir"/>
                <a:cs typeface="Avenir"/>
                <a:sym typeface="Avenir"/>
              </a:rPr>
              <a:t>Stores and serves a website</a:t>
            </a:r>
            <a:endParaRPr sz="2400">
              <a:solidFill>
                <a:srgbClr val="0A369D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2" name="Google Shape;292;p47"/>
          <p:cNvSpPr txBox="1"/>
          <p:nvPr/>
        </p:nvSpPr>
        <p:spPr>
          <a:xfrm>
            <a:off x="2630875" y="1684125"/>
            <a:ext cx="41613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A369D"/>
                </a:solidFill>
                <a:latin typeface="Avenir"/>
                <a:ea typeface="Avenir"/>
                <a:cs typeface="Avenir"/>
                <a:sym typeface="Avenir"/>
              </a:rPr>
              <a:t>Request: GET </a:t>
            </a:r>
            <a:r>
              <a:rPr lang="en" sz="2400">
                <a:solidFill>
                  <a:srgbClr val="0A369D"/>
                </a:solidFill>
                <a:latin typeface="Avenir"/>
                <a:ea typeface="Avenir"/>
                <a:cs typeface="Avenir"/>
                <a:sym typeface="Avenir"/>
              </a:rPr>
              <a:t>facebook</a:t>
            </a:r>
            <a:r>
              <a:rPr lang="en" sz="2400">
                <a:solidFill>
                  <a:srgbClr val="0A369D"/>
                </a:solidFill>
                <a:latin typeface="Avenir"/>
                <a:ea typeface="Avenir"/>
                <a:cs typeface="Avenir"/>
                <a:sym typeface="Avenir"/>
              </a:rPr>
              <a:t>.com</a:t>
            </a:r>
            <a:endParaRPr sz="2400">
              <a:solidFill>
                <a:srgbClr val="0A369D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96DFF"/>
                </a:solidFill>
              </a:rPr>
              <a:t>Accessing a Website</a:t>
            </a:r>
            <a:endParaRPr>
              <a:solidFill>
                <a:srgbClr val="396DFF"/>
              </a:solidFill>
            </a:endParaRPr>
          </a:p>
        </p:txBody>
      </p:sp>
      <p:pic>
        <p:nvPicPr>
          <p:cNvPr id="298" name="Google Shape;298;p48"/>
          <p:cNvPicPr preferRelativeResize="0"/>
          <p:nvPr/>
        </p:nvPicPr>
        <p:blipFill rotWithShape="1">
          <a:blip r:embed="rId3">
            <a:alphaModFix/>
          </a:blip>
          <a:srcRect b="24834" l="0" r="70277" t="0"/>
          <a:stretch/>
        </p:blipFill>
        <p:spPr>
          <a:xfrm>
            <a:off x="536400" y="1765813"/>
            <a:ext cx="1729200" cy="17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8"/>
          <p:cNvPicPr preferRelativeResize="0"/>
          <p:nvPr/>
        </p:nvPicPr>
        <p:blipFill rotWithShape="1">
          <a:blip r:embed="rId3">
            <a:alphaModFix/>
          </a:blip>
          <a:srcRect b="24828" l="70275" r="0" t="0"/>
          <a:stretch/>
        </p:blipFill>
        <p:spPr>
          <a:xfrm>
            <a:off x="6792175" y="1812375"/>
            <a:ext cx="1729200" cy="176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8"/>
          <p:cNvSpPr txBox="1"/>
          <p:nvPr/>
        </p:nvSpPr>
        <p:spPr>
          <a:xfrm>
            <a:off x="733300" y="3497500"/>
            <a:ext cx="25005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A369D"/>
                </a:solidFill>
                <a:latin typeface="Avenir"/>
                <a:ea typeface="Avenir"/>
                <a:cs typeface="Avenir"/>
                <a:sym typeface="Avenir"/>
              </a:rPr>
              <a:t>Client (you)</a:t>
            </a:r>
            <a:endParaRPr sz="2400">
              <a:solidFill>
                <a:srgbClr val="0A369D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A369D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strike="sngStrike">
                <a:solidFill>
                  <a:srgbClr val="0A369D"/>
                </a:solidFill>
                <a:latin typeface="Avenir"/>
                <a:ea typeface="Avenir"/>
                <a:cs typeface="Avenir"/>
                <a:sym typeface="Avenir"/>
              </a:rPr>
              <a:t>Program</a:t>
            </a:r>
            <a:r>
              <a:rPr lang="en" sz="2000">
                <a:solidFill>
                  <a:srgbClr val="0A369D"/>
                </a:solidFill>
                <a:latin typeface="Avenir"/>
                <a:ea typeface="Avenir"/>
                <a:cs typeface="Avenir"/>
                <a:sym typeface="Avenir"/>
              </a:rPr>
              <a:t> used to view a website</a:t>
            </a:r>
            <a:endParaRPr sz="2000">
              <a:solidFill>
                <a:srgbClr val="0A369D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1" name="Google Shape;301;p48"/>
          <p:cNvSpPr txBox="1"/>
          <p:nvPr/>
        </p:nvSpPr>
        <p:spPr>
          <a:xfrm>
            <a:off x="6570475" y="3530425"/>
            <a:ext cx="25734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A369D"/>
                </a:solidFill>
                <a:latin typeface="Avenir"/>
                <a:ea typeface="Avenir"/>
                <a:cs typeface="Avenir"/>
                <a:sym typeface="Avenir"/>
              </a:rPr>
              <a:t>Server (</a:t>
            </a:r>
            <a:r>
              <a:rPr lang="en" sz="2400">
                <a:solidFill>
                  <a:srgbClr val="0A369D"/>
                </a:solidFill>
                <a:latin typeface="Avenir"/>
                <a:ea typeface="Avenir"/>
                <a:cs typeface="Avenir"/>
                <a:sym typeface="Avenir"/>
              </a:rPr>
              <a:t>facebook</a:t>
            </a:r>
            <a:r>
              <a:rPr lang="en" sz="2400">
                <a:solidFill>
                  <a:srgbClr val="0A369D"/>
                </a:solidFill>
                <a:latin typeface="Avenir"/>
                <a:ea typeface="Avenir"/>
                <a:cs typeface="Avenir"/>
                <a:sym typeface="Avenir"/>
              </a:rPr>
              <a:t>)</a:t>
            </a:r>
            <a:endParaRPr sz="2400">
              <a:solidFill>
                <a:srgbClr val="0A369D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A369D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A369D"/>
                </a:solidFill>
                <a:latin typeface="Avenir"/>
                <a:ea typeface="Avenir"/>
                <a:cs typeface="Avenir"/>
                <a:sym typeface="Avenir"/>
              </a:rPr>
              <a:t>Stores and serves a website</a:t>
            </a:r>
            <a:endParaRPr sz="2000">
              <a:solidFill>
                <a:srgbClr val="0A369D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2" name="Google Shape;302;p48"/>
          <p:cNvSpPr/>
          <p:nvPr/>
        </p:nvSpPr>
        <p:spPr>
          <a:xfrm>
            <a:off x="2861526" y="2582225"/>
            <a:ext cx="3336600" cy="7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A369D"/>
          </a:solidFill>
          <a:ln cap="flat" cmpd="sng" w="63500">
            <a:solidFill>
              <a:srgbClr val="0A369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3" name="Google Shape;303;p48"/>
          <p:cNvSpPr/>
          <p:nvPr/>
        </p:nvSpPr>
        <p:spPr>
          <a:xfrm rot="10800000">
            <a:off x="2847600" y="2963675"/>
            <a:ext cx="3336600" cy="7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63500">
            <a:solidFill>
              <a:srgbClr val="0A369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4" name="Google Shape;304;p48"/>
          <p:cNvSpPr txBox="1"/>
          <p:nvPr/>
        </p:nvSpPr>
        <p:spPr>
          <a:xfrm>
            <a:off x="2630875" y="3272175"/>
            <a:ext cx="39396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A369D"/>
                </a:solidFill>
                <a:latin typeface="Avenir"/>
                <a:ea typeface="Avenir"/>
                <a:cs typeface="Avenir"/>
                <a:sym typeface="Avenir"/>
              </a:rPr>
              <a:t>Response: Webpage files</a:t>
            </a:r>
            <a:endParaRPr sz="2400">
              <a:solidFill>
                <a:srgbClr val="0A369D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5" name="Google Shape;305;p48"/>
          <p:cNvSpPr txBox="1"/>
          <p:nvPr/>
        </p:nvSpPr>
        <p:spPr>
          <a:xfrm>
            <a:off x="733300" y="3983600"/>
            <a:ext cx="2197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A369D"/>
                </a:solidFill>
                <a:latin typeface="Avenir"/>
                <a:ea typeface="Avenir"/>
                <a:cs typeface="Avenir"/>
                <a:sym typeface="Avenir"/>
              </a:rPr>
              <a:t>Chrome</a:t>
            </a:r>
            <a:endParaRPr sz="2000">
              <a:solidFill>
                <a:srgbClr val="0A369D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6" name="Google Shape;306;p48"/>
          <p:cNvSpPr txBox="1"/>
          <p:nvPr/>
        </p:nvSpPr>
        <p:spPr>
          <a:xfrm>
            <a:off x="2630875" y="1684125"/>
            <a:ext cx="41613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A369D"/>
                </a:solidFill>
                <a:latin typeface="Avenir"/>
                <a:ea typeface="Avenir"/>
                <a:cs typeface="Avenir"/>
                <a:sym typeface="Avenir"/>
              </a:rPr>
              <a:t>Request: GET </a:t>
            </a:r>
            <a:r>
              <a:rPr lang="en" sz="2400">
                <a:solidFill>
                  <a:srgbClr val="0A369D"/>
                </a:solidFill>
                <a:latin typeface="Avenir"/>
                <a:ea typeface="Avenir"/>
                <a:cs typeface="Avenir"/>
                <a:sym typeface="Avenir"/>
              </a:rPr>
              <a:t>facebook</a:t>
            </a:r>
            <a:r>
              <a:rPr lang="en" sz="2400">
                <a:solidFill>
                  <a:srgbClr val="0A369D"/>
                </a:solidFill>
                <a:latin typeface="Avenir"/>
                <a:ea typeface="Avenir"/>
                <a:cs typeface="Avenir"/>
                <a:sym typeface="Avenir"/>
              </a:rPr>
              <a:t>.com</a:t>
            </a:r>
            <a:endParaRPr sz="2400">
              <a:solidFill>
                <a:srgbClr val="0A369D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Webpage files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Webpage files</a:t>
            </a:r>
            <a:endParaRPr/>
          </a:p>
        </p:txBody>
      </p:sp>
      <p:sp>
        <p:nvSpPr>
          <p:cNvPr id="317" name="Google Shape;317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										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750" y="1254663"/>
            <a:ext cx="4229100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Webpage files</a:t>
            </a:r>
            <a:endParaRPr/>
          </a:p>
        </p:txBody>
      </p:sp>
      <p:sp>
        <p:nvSpPr>
          <p:cNvPr id="324" name="Google Shape;324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										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CSS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750" y="1254663"/>
            <a:ext cx="4229100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8750" y="2301163"/>
            <a:ext cx="4000500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web.lab?</a:t>
            </a:r>
            <a:endParaRPr/>
          </a:p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teach front-end to back-end full stack web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have free lunch with every day of lecture!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Webpage files</a:t>
            </a:r>
            <a:endParaRPr/>
          </a:p>
        </p:txBody>
      </p:sp>
      <p:sp>
        <p:nvSpPr>
          <p:cNvPr id="332" name="Google Shape;332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									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CSS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JS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3" name="Google Shape;33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750" y="1254663"/>
            <a:ext cx="4229100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8750" y="2301163"/>
            <a:ext cx="4000500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3025" y="3844975"/>
            <a:ext cx="3971925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Webpage files</a:t>
            </a:r>
            <a:endParaRPr/>
          </a:p>
        </p:txBody>
      </p:sp>
      <p:sp>
        <p:nvSpPr>
          <p:cNvPr id="341" name="Google Shape;341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											Assets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CSS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JS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2" name="Google Shape;34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750" y="1254663"/>
            <a:ext cx="4229100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8750" y="2301163"/>
            <a:ext cx="4000500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3025" y="3844975"/>
            <a:ext cx="397192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3"/>
          <p:cNvPicPr preferRelativeResize="0"/>
          <p:nvPr/>
        </p:nvPicPr>
        <p:blipFill rotWithShape="1">
          <a:blip r:embed="rId6">
            <a:alphaModFix/>
          </a:blip>
          <a:srcRect b="0" l="24710" r="24044" t="0"/>
          <a:stretch/>
        </p:blipFill>
        <p:spPr>
          <a:xfrm>
            <a:off x="6002474" y="1669325"/>
            <a:ext cx="2679701" cy="29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app will we build?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5"/>
          <p:cNvSpPr txBox="1"/>
          <p:nvPr>
            <p:ph type="title"/>
          </p:nvPr>
        </p:nvSpPr>
        <p:spPr>
          <a:xfrm>
            <a:off x="311700" y="1617450"/>
            <a:ext cx="8520600" cy="19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app will we build?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weblab.is/example</a:t>
            </a:r>
            <a:endParaRPr sz="3000">
              <a:solidFill>
                <a:srgbClr val="396DFF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Milestones!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Milestones!</a:t>
            </a:r>
            <a:endParaRPr/>
          </a:p>
        </p:txBody>
      </p:sp>
      <p:sp>
        <p:nvSpPr>
          <p:cNvPr id="366" name="Google Shape;366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Ideation						MILESTONE 0 due Wed, Jan 8 			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Milestones!</a:t>
            </a:r>
            <a:endParaRPr/>
          </a:p>
        </p:txBody>
      </p:sp>
      <p:sp>
        <p:nvSpPr>
          <p:cNvPr id="372" name="Google Shape;372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Ideation						MILESTONE 0 due Wed, Jan 8 			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Project Pitches				MILESTONE 1 due Sat, Jan 11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Milestones!</a:t>
            </a:r>
            <a:endParaRPr/>
          </a:p>
        </p:txBody>
      </p:sp>
      <p:sp>
        <p:nvSpPr>
          <p:cNvPr id="378" name="Google Shape;378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Ideation						MILESTONE 0 due Wed, Jan 8 			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Project Pitches				MILESTONE 1 due Sat, Jan 11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Minimum Viable Product		MILESTONE 2 due Wed, Jan 22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Milestones!</a:t>
            </a:r>
            <a:endParaRPr/>
          </a:p>
        </p:txBody>
      </p:sp>
      <p:sp>
        <p:nvSpPr>
          <p:cNvPr id="384" name="Google Shape;384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Ideation						MILESTONE 0 due Wed, Jan 8 			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Project Pitches				MILESTONE 1 due Sat, Jan 11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Minimum Viable Product		MILESTONE 2 due Wed, Jan 22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Final Website!				MILESTONE 3 due Wed, Jan 29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Milestones!</a:t>
            </a:r>
            <a:endParaRPr/>
          </a:p>
        </p:txBody>
      </p:sp>
      <p:sp>
        <p:nvSpPr>
          <p:cNvPr id="390" name="Google Shape;390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Ideation						MILESTONE 0 due Wed, Jan 8 			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Project Pitches				MILESTONE 1 due Sat, Jan 11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Minimum Viable Product		MILESTONE 2 due Wed, Jan 22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Final Website!				MILESTONE 3 due Wed, Jan 29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Passing the class requires completing ALL FOUR milestones!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web.lab?</a:t>
            </a:r>
            <a:endParaRPr/>
          </a:p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teach front-end to back-end full stack web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have free lunch with every day of lecture!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also run a competition throughout IAP with multiple cash prizes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must build...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must build...</a:t>
            </a:r>
            <a:endParaRPr/>
          </a:p>
        </p:txBody>
      </p:sp>
      <p:sp>
        <p:nvSpPr>
          <p:cNvPr id="401" name="Google Shape;401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Dynamic website supported by a back-end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must build...</a:t>
            </a:r>
            <a:endParaRPr/>
          </a:p>
        </p:txBody>
      </p:sp>
      <p:sp>
        <p:nvSpPr>
          <p:cNvPr id="407" name="Google Shape;407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website supported by a back-end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Personalized experience based on user accounts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must build...</a:t>
            </a:r>
            <a:endParaRPr/>
          </a:p>
        </p:txBody>
      </p:sp>
      <p:sp>
        <p:nvSpPr>
          <p:cNvPr id="413" name="Google Shape;413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website supported by a back-end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Personalized experience based on user accounts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Minimum security requirements fulfilled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must build...</a:t>
            </a:r>
            <a:endParaRPr/>
          </a:p>
        </p:txBody>
      </p:sp>
      <p:sp>
        <p:nvSpPr>
          <p:cNvPr id="419" name="Google Shape;419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website supported by a back-end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Personalized experience based on user accounts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Minimum security requirements fulfilled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Original design and implementation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must build...</a:t>
            </a:r>
            <a:endParaRPr/>
          </a:p>
        </p:txBody>
      </p:sp>
      <p:sp>
        <p:nvSpPr>
          <p:cNvPr id="425" name="Google Shape;425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website supported by a back-end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Personalized experience based on user accounts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Minimum security requirements fulfilled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Original design and implementation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Use Git on a web.lab Github repo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CANNOT...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CANNOT...</a:t>
            </a:r>
            <a:endParaRPr/>
          </a:p>
        </p:txBody>
      </p:sp>
      <p:sp>
        <p:nvSpPr>
          <p:cNvPr id="436" name="Google Shape;436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anything like Drupal, Wordpress or Squarespace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CANNOT...</a:t>
            </a:r>
            <a:endParaRPr/>
          </a:p>
        </p:txBody>
      </p:sp>
      <p:sp>
        <p:nvSpPr>
          <p:cNvPr id="442" name="Google Shape;442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anything like Drupal, Wordpress or Squarespace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Use </a:t>
            </a:r>
            <a:r>
              <a:rPr lang="en" u="sng"/>
              <a:t>any</a:t>
            </a:r>
            <a:r>
              <a:rPr lang="en"/>
              <a:t> part of a previous project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CANNOT...</a:t>
            </a:r>
            <a:endParaRPr/>
          </a:p>
        </p:txBody>
      </p:sp>
      <p:sp>
        <p:nvSpPr>
          <p:cNvPr id="448" name="Google Shape;448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anything like Drupal, Wordpress or Squarespace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 </a:t>
            </a:r>
            <a:r>
              <a:rPr lang="en" u="sng"/>
              <a:t>any</a:t>
            </a:r>
            <a:r>
              <a:rPr lang="en"/>
              <a:t> part of a previous project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Outsource your development. Hire minions.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web.lab?</a:t>
            </a:r>
            <a:endParaRPr/>
          </a:p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teach front-end to back-end full stack web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have free lunch with every day of lecture!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also run a competition throughout IAP with multiple cash prizes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 register on WebSIS, we are graded P/D/F and provide 6 units of unrestricted elective credit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CANNOT...</a:t>
            </a:r>
            <a:endParaRPr/>
          </a:p>
        </p:txBody>
      </p:sp>
      <p:sp>
        <p:nvSpPr>
          <p:cNvPr id="454" name="Google Shape;454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anything like Drupal, Wordpress or Squarespace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 </a:t>
            </a:r>
            <a:r>
              <a:rPr lang="en" u="sng"/>
              <a:t>any</a:t>
            </a:r>
            <a:r>
              <a:rPr lang="en"/>
              <a:t> part of a previous project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Outsource your development. Hire minions.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Evil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Judging</a:t>
            </a:r>
            <a:endParaRPr/>
          </a:p>
        </p:txBody>
      </p:sp>
      <p:sp>
        <p:nvSpPr>
          <p:cNvPr id="460" name="Google Shape;460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333F"/>
                </a:solidFill>
              </a:rPr>
              <a:t>Functionality</a:t>
            </a:r>
            <a:r>
              <a:rPr lang="en"/>
              <a:t>			technical components of your core features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333F"/>
                </a:solidFill>
              </a:rPr>
              <a:t>Usability	</a:t>
            </a:r>
            <a:r>
              <a:rPr lang="en"/>
              <a:t>			ease-of-use of the website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333F"/>
                </a:solidFill>
              </a:rPr>
              <a:t>Aesthetics	</a:t>
            </a:r>
            <a:r>
              <a:rPr lang="en"/>
              <a:t>		look-and-feel of the website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333F"/>
                </a:solidFill>
              </a:rPr>
              <a:t>Concept Execution</a:t>
            </a:r>
            <a:r>
              <a:rPr lang="en"/>
              <a:t>	applicability of the solution to the problem</a:t>
            </a:r>
            <a:endParaRPr>
              <a:solidFill>
                <a:srgbClr val="EB684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95458"/>
                </a:solidFill>
              </a:rPr>
              <a:t>Where do we get help from?</a:t>
            </a:r>
            <a:endParaRPr>
              <a:solidFill>
                <a:srgbClr val="F95458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Resources</a:t>
            </a:r>
            <a:endParaRPr/>
          </a:p>
        </p:txBody>
      </p:sp>
      <p:sp>
        <p:nvSpPr>
          <p:cNvPr id="471" name="Google Shape;471;p75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F95458"/>
                </a:solidFill>
              </a:rPr>
              <a:t>PIAZZA!!! POST ON PIAZZA</a:t>
            </a:r>
            <a:endParaRPr>
              <a:solidFill>
                <a:srgbClr val="F95458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Course Website		</a:t>
            </a:r>
            <a:r>
              <a:rPr lang="en" u="sng">
                <a:solidFill>
                  <a:schemeClr val="hlink"/>
                </a:solidFill>
                <a:hlinkClick r:id="rId3"/>
              </a:rPr>
              <a:t>weblab.mit.edu</a:t>
            </a:r>
            <a:endParaRPr u="sng">
              <a:solidFill>
                <a:srgbClr val="EB684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A369D"/>
                </a:solidFill>
              </a:rPr>
              <a:t>Resources Compilation</a:t>
            </a:r>
            <a:r>
              <a:rPr lang="en">
                <a:solidFill>
                  <a:srgbClr val="FFFFFF"/>
                </a:solidFill>
              </a:rPr>
              <a:t>	</a:t>
            </a:r>
            <a:r>
              <a:rPr lang="en" u="sng">
                <a:solidFill>
                  <a:schemeClr val="hlink"/>
                </a:solidFill>
                <a:hlinkClick r:id="rId4"/>
              </a:rPr>
              <a:t>weblab.mit.edu/info</a:t>
            </a:r>
            <a:r>
              <a:rPr lang="en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A369D"/>
                </a:solidFill>
              </a:rPr>
              <a:t>Office Hours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A369D"/>
                </a:solidFill>
              </a:rPr>
              <a:t>“Hackathon” during Week 2 + 3</a:t>
            </a:r>
            <a:endParaRPr>
              <a:solidFill>
                <a:srgbClr val="0A369D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Hackathon</a:t>
            </a:r>
            <a:endParaRPr/>
          </a:p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Extended Office Hours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Try to get as much sh*t done as possible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have generous help from staff &lt;3 </a:t>
            </a:r>
            <a:r>
              <a:rPr lang="en" sz="1400"/>
              <a:t>(and food/snacks/boba !!)</a:t>
            </a:r>
            <a:endParaRPr sz="14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else is there to web.lab?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else is there to web.lab?</a:t>
            </a:r>
            <a:endParaRPr/>
          </a:p>
        </p:txBody>
      </p:sp>
      <p:sp>
        <p:nvSpPr>
          <p:cNvPr id="488" name="Google Shape;488;p78"/>
          <p:cNvSpPr txBox="1"/>
          <p:nvPr/>
        </p:nvSpPr>
        <p:spPr>
          <a:xfrm rot="-1647252">
            <a:off x="684468" y="520924"/>
            <a:ext cx="2412158" cy="15835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UI Design</a:t>
            </a:r>
            <a:endParaRPr sz="30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else is there to web.lab?</a:t>
            </a:r>
            <a:endParaRPr/>
          </a:p>
        </p:txBody>
      </p:sp>
      <p:sp>
        <p:nvSpPr>
          <p:cNvPr id="494" name="Google Shape;494;p79"/>
          <p:cNvSpPr txBox="1"/>
          <p:nvPr/>
        </p:nvSpPr>
        <p:spPr>
          <a:xfrm rot="-1647252">
            <a:off x="684468" y="520924"/>
            <a:ext cx="2412158" cy="15835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UI Design</a:t>
            </a:r>
            <a:endParaRPr sz="30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5" name="Google Shape;495;p79"/>
          <p:cNvSpPr txBox="1"/>
          <p:nvPr/>
        </p:nvSpPr>
        <p:spPr>
          <a:xfrm rot="-643508">
            <a:off x="5800479" y="3597243"/>
            <a:ext cx="3343405" cy="10525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learning version control</a:t>
            </a:r>
            <a:endParaRPr sz="20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else is there to web.lab?</a:t>
            </a:r>
            <a:endParaRPr/>
          </a:p>
        </p:txBody>
      </p:sp>
      <p:sp>
        <p:nvSpPr>
          <p:cNvPr id="501" name="Google Shape;501;p80"/>
          <p:cNvSpPr txBox="1"/>
          <p:nvPr/>
        </p:nvSpPr>
        <p:spPr>
          <a:xfrm rot="-1647252">
            <a:off x="684468" y="520924"/>
            <a:ext cx="2412158" cy="15835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UI Design</a:t>
            </a:r>
            <a:endParaRPr sz="30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2" name="Google Shape;502;p80"/>
          <p:cNvSpPr txBox="1"/>
          <p:nvPr/>
        </p:nvSpPr>
        <p:spPr>
          <a:xfrm rot="1403895">
            <a:off x="5652081" y="734732"/>
            <a:ext cx="3074638" cy="11577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" sz="24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 taste of course 6-3</a:t>
            </a:r>
            <a:endParaRPr sz="24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3" name="Google Shape;503;p80"/>
          <p:cNvSpPr txBox="1"/>
          <p:nvPr/>
        </p:nvSpPr>
        <p:spPr>
          <a:xfrm rot="-643508">
            <a:off x="5800479" y="3597243"/>
            <a:ext cx="3343405" cy="10525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learning version control</a:t>
            </a:r>
            <a:endParaRPr sz="20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else is there to web.lab?</a:t>
            </a:r>
            <a:endParaRPr/>
          </a:p>
        </p:txBody>
      </p:sp>
      <p:sp>
        <p:nvSpPr>
          <p:cNvPr id="509" name="Google Shape;509;p81"/>
          <p:cNvSpPr txBox="1"/>
          <p:nvPr/>
        </p:nvSpPr>
        <p:spPr>
          <a:xfrm rot="-1647252">
            <a:off x="684468" y="520924"/>
            <a:ext cx="2412158" cy="15835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UI Design</a:t>
            </a:r>
            <a:endParaRPr sz="30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0" name="Google Shape;510;p81"/>
          <p:cNvSpPr txBox="1"/>
          <p:nvPr/>
        </p:nvSpPr>
        <p:spPr>
          <a:xfrm rot="392167">
            <a:off x="422137" y="3544672"/>
            <a:ext cx="3439355" cy="11577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a first experience in creating something</a:t>
            </a:r>
            <a:endParaRPr sz="20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1" name="Google Shape;511;p81"/>
          <p:cNvSpPr txBox="1"/>
          <p:nvPr/>
        </p:nvSpPr>
        <p:spPr>
          <a:xfrm rot="1403895">
            <a:off x="5652081" y="734732"/>
            <a:ext cx="3074638" cy="11577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a taste of course 6-3</a:t>
            </a:r>
            <a:endParaRPr sz="24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2" name="Google Shape;512;p81"/>
          <p:cNvSpPr txBox="1"/>
          <p:nvPr/>
        </p:nvSpPr>
        <p:spPr>
          <a:xfrm rot="-643508">
            <a:off x="5800479" y="3597243"/>
            <a:ext cx="3343405" cy="10525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learning version control</a:t>
            </a:r>
            <a:endParaRPr sz="20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9"/>
          <p:cNvPicPr preferRelativeResize="0"/>
          <p:nvPr/>
        </p:nvPicPr>
        <p:blipFill rotWithShape="1">
          <a:blip r:embed="rId3">
            <a:alphaModFix/>
          </a:blip>
          <a:srcRect b="0" l="0" r="19607" t="18052"/>
          <a:stretch/>
        </p:blipFill>
        <p:spPr>
          <a:xfrm>
            <a:off x="1917101" y="1191775"/>
            <a:ext cx="1080452" cy="110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9"/>
          <p:cNvPicPr preferRelativeResize="0"/>
          <p:nvPr/>
        </p:nvPicPr>
        <p:blipFill rotWithShape="1">
          <a:blip r:embed="rId4">
            <a:alphaModFix/>
          </a:blip>
          <a:srcRect b="7168" l="10381" r="17070" t="20130"/>
          <a:stretch/>
        </p:blipFill>
        <p:spPr>
          <a:xfrm>
            <a:off x="356019" y="1202650"/>
            <a:ext cx="1080450" cy="108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9"/>
          <p:cNvPicPr preferRelativeResize="0"/>
          <p:nvPr/>
        </p:nvPicPr>
        <p:blipFill rotWithShape="1">
          <a:blip r:embed="rId5">
            <a:alphaModFix/>
          </a:blip>
          <a:srcRect b="0" l="0" r="6358" t="0"/>
          <a:stretch/>
        </p:blipFill>
        <p:spPr>
          <a:xfrm>
            <a:off x="3425610" y="1191775"/>
            <a:ext cx="1080448" cy="1087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9"/>
          <p:cNvPicPr preferRelativeResize="0"/>
          <p:nvPr/>
        </p:nvPicPr>
        <p:blipFill rotWithShape="1">
          <a:blip r:embed="rId6">
            <a:alphaModFix/>
          </a:blip>
          <a:srcRect b="0" l="28956" r="11363" t="8650"/>
          <a:stretch/>
        </p:blipFill>
        <p:spPr>
          <a:xfrm>
            <a:off x="6345157" y="3035975"/>
            <a:ext cx="1080451" cy="110262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Staff!</a:t>
            </a:r>
            <a:endParaRPr/>
          </a:p>
        </p:txBody>
      </p:sp>
      <p:sp>
        <p:nvSpPr>
          <p:cNvPr id="93" name="Google Shape;93;p19"/>
          <p:cNvSpPr txBox="1"/>
          <p:nvPr/>
        </p:nvSpPr>
        <p:spPr>
          <a:xfrm>
            <a:off x="6308493" y="4137375"/>
            <a:ext cx="11538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Avenir"/>
                <a:ea typeface="Avenir"/>
                <a:cs typeface="Avenir"/>
                <a:sym typeface="Avenir"/>
              </a:rPr>
              <a:t>Kenneth Choi</a:t>
            </a:r>
            <a:endParaRPr b="1" sz="12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Class of 2025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Eternal Staff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4" name="Google Shape;94;p19"/>
          <p:cNvSpPr txBox="1"/>
          <p:nvPr/>
        </p:nvSpPr>
        <p:spPr>
          <a:xfrm>
            <a:off x="4706860" y="2273325"/>
            <a:ext cx="14352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Avenir"/>
                <a:ea typeface="Avenir"/>
                <a:cs typeface="Avenir"/>
                <a:sym typeface="Avenir"/>
              </a:rPr>
              <a:t>Annabel Tiong</a:t>
            </a:r>
            <a:endParaRPr b="1" sz="12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Class of 2027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Operations</a:t>
            </a:r>
            <a:r>
              <a:rPr lang="en" sz="1200">
                <a:latin typeface="Avenir"/>
                <a:ea typeface="Avenir"/>
                <a:cs typeface="Avenir"/>
                <a:sym typeface="Avenir"/>
              </a:rPr>
              <a:t> Chair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5" name="Google Shape;95;p19"/>
          <p:cNvSpPr txBox="1"/>
          <p:nvPr/>
        </p:nvSpPr>
        <p:spPr>
          <a:xfrm>
            <a:off x="3201097" y="2293788"/>
            <a:ext cx="15381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Avenir"/>
                <a:ea typeface="Avenir"/>
                <a:cs typeface="Avenir"/>
                <a:sym typeface="Avenir"/>
              </a:rPr>
              <a:t>Abby Chou</a:t>
            </a:r>
            <a:endParaRPr b="1" sz="12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Class of 2025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Academic Chair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6" name="Google Shape;96;p19"/>
          <p:cNvSpPr txBox="1"/>
          <p:nvPr/>
        </p:nvSpPr>
        <p:spPr>
          <a:xfrm>
            <a:off x="6147263" y="2285265"/>
            <a:ext cx="14352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Avenir"/>
                <a:ea typeface="Avenir"/>
                <a:cs typeface="Avenir"/>
                <a:sym typeface="Avenir"/>
              </a:rPr>
              <a:t>Lucas Bautista</a:t>
            </a:r>
            <a:endParaRPr b="1" sz="12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Class of 2026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Operations Chair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7" name="Google Shape;97;p19"/>
          <p:cNvSpPr txBox="1"/>
          <p:nvPr/>
        </p:nvSpPr>
        <p:spPr>
          <a:xfrm>
            <a:off x="7530164" y="2256725"/>
            <a:ext cx="14352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Avenir"/>
                <a:ea typeface="Avenir"/>
                <a:cs typeface="Avenir"/>
                <a:sym typeface="Avenir"/>
              </a:rPr>
              <a:t>Daniel Hong</a:t>
            </a:r>
            <a:endParaRPr b="1" sz="12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Class of 2025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Tech Chair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8" name="Google Shape;98;p19"/>
          <p:cNvSpPr txBox="1"/>
          <p:nvPr/>
        </p:nvSpPr>
        <p:spPr>
          <a:xfrm>
            <a:off x="178634" y="4162975"/>
            <a:ext cx="14352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Avenir"/>
                <a:ea typeface="Avenir"/>
                <a:cs typeface="Avenir"/>
                <a:sym typeface="Avenir"/>
              </a:rPr>
              <a:t>David Chaudhari</a:t>
            </a:r>
            <a:endParaRPr b="1" sz="12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Class of 2025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Sponsor Chair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9" name="Google Shape;99;p19"/>
          <p:cNvSpPr txBox="1"/>
          <p:nvPr/>
        </p:nvSpPr>
        <p:spPr>
          <a:xfrm>
            <a:off x="282680" y="2211825"/>
            <a:ext cx="11538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Avenir"/>
                <a:ea typeface="Avenir"/>
                <a:cs typeface="Avenir"/>
                <a:sym typeface="Avenir"/>
              </a:rPr>
              <a:t>Andy Jiang</a:t>
            </a:r>
            <a:endParaRPr b="1" sz="12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Class of 2026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President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3203907" y="4179713"/>
            <a:ext cx="15381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Avenir"/>
                <a:ea typeface="Avenir"/>
                <a:cs typeface="Avenir"/>
                <a:sym typeface="Avenir"/>
              </a:rPr>
              <a:t>Samvit Das</a:t>
            </a:r>
            <a:endParaRPr b="1" sz="12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Class of 2027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Historian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1698807" y="4147250"/>
            <a:ext cx="14352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Avenir"/>
                <a:ea typeface="Avenir"/>
                <a:cs typeface="Avenir"/>
                <a:sym typeface="Avenir"/>
              </a:rPr>
              <a:t>Sophie Wang</a:t>
            </a:r>
            <a:endParaRPr b="1" sz="12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Class of 2027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Publicity Chair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1686701" y="2223188"/>
            <a:ext cx="15381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Avenir"/>
                <a:ea typeface="Avenir"/>
                <a:cs typeface="Avenir"/>
                <a:sym typeface="Avenir"/>
              </a:rPr>
              <a:t>Stanley Zhao</a:t>
            </a:r>
            <a:endParaRPr b="1" sz="12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Class of 2027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President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4730257" y="4175175"/>
            <a:ext cx="14352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Avenir"/>
                <a:ea typeface="Avenir"/>
                <a:cs typeface="Avenir"/>
                <a:sym typeface="Avenir"/>
              </a:rPr>
              <a:t>Evan Kim</a:t>
            </a:r>
            <a:endParaRPr b="1" sz="12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Class of 2027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Treasurer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 rotWithShape="1">
          <a:blip r:embed="rId7">
            <a:alphaModFix/>
          </a:blip>
          <a:srcRect b="27781" l="0" r="0" t="13817"/>
          <a:stretch/>
        </p:blipFill>
        <p:spPr>
          <a:xfrm>
            <a:off x="7696732" y="3034000"/>
            <a:ext cx="1080450" cy="106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7530182" y="4123375"/>
            <a:ext cx="14352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Avenir"/>
                <a:ea typeface="Avenir"/>
                <a:cs typeface="Avenir"/>
                <a:sym typeface="Avenir"/>
              </a:rPr>
              <a:t>Nicholas Tsao</a:t>
            </a:r>
            <a:endParaRPr b="1" sz="12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Class of 2024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Eternal Staff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 rotWithShape="1">
          <a:blip r:embed="rId8">
            <a:alphaModFix/>
          </a:blip>
          <a:srcRect b="0" l="7438" r="15874" t="0"/>
          <a:stretch/>
        </p:blipFill>
        <p:spPr>
          <a:xfrm>
            <a:off x="3405438" y="3035975"/>
            <a:ext cx="1208976" cy="11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 rotWithShape="1">
          <a:blip r:embed="rId9">
            <a:alphaModFix/>
          </a:blip>
          <a:srcRect b="34502" l="18120" r="18120" t="8204"/>
          <a:stretch/>
        </p:blipFill>
        <p:spPr>
          <a:xfrm>
            <a:off x="4913483" y="1191775"/>
            <a:ext cx="1052328" cy="106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 rotWithShape="1">
          <a:blip r:embed="rId10">
            <a:alphaModFix/>
          </a:blip>
          <a:srcRect b="0" l="14049" r="14049" t="0"/>
          <a:stretch/>
        </p:blipFill>
        <p:spPr>
          <a:xfrm>
            <a:off x="6306648" y="1163713"/>
            <a:ext cx="1080451" cy="112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 rotWithShape="1">
          <a:blip r:embed="rId11">
            <a:alphaModFix/>
          </a:blip>
          <a:srcRect b="29661" l="0" r="7019" t="0"/>
          <a:stretch/>
        </p:blipFill>
        <p:spPr>
          <a:xfrm>
            <a:off x="7745712" y="1163725"/>
            <a:ext cx="1052325" cy="106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 rotWithShape="1">
          <a:blip r:embed="rId12">
            <a:alphaModFix/>
          </a:blip>
          <a:srcRect b="23251" l="0" r="0" t="26530"/>
          <a:stretch/>
        </p:blipFill>
        <p:spPr>
          <a:xfrm>
            <a:off x="356012" y="3035976"/>
            <a:ext cx="1080449" cy="112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876988" y="3033987"/>
            <a:ext cx="1153799" cy="115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 rotWithShape="1">
          <a:blip r:embed="rId14">
            <a:alphaModFix/>
          </a:blip>
          <a:srcRect b="33882" l="22252" r="17863" t="23223"/>
          <a:stretch/>
        </p:blipFill>
        <p:spPr>
          <a:xfrm>
            <a:off x="1880425" y="3048501"/>
            <a:ext cx="1153799" cy="1101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else is there to web.lab?</a:t>
            </a:r>
            <a:endParaRPr/>
          </a:p>
        </p:txBody>
      </p:sp>
      <p:sp>
        <p:nvSpPr>
          <p:cNvPr id="518" name="Google Shape;518;p82"/>
          <p:cNvSpPr txBox="1"/>
          <p:nvPr/>
        </p:nvSpPr>
        <p:spPr>
          <a:xfrm rot="-1647252">
            <a:off x="684468" y="520924"/>
            <a:ext cx="2412158" cy="15835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UI Design</a:t>
            </a:r>
            <a:endParaRPr sz="30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9" name="Google Shape;519;p82"/>
          <p:cNvSpPr txBox="1"/>
          <p:nvPr/>
        </p:nvSpPr>
        <p:spPr>
          <a:xfrm rot="392167">
            <a:off x="422137" y="3544672"/>
            <a:ext cx="3439355" cy="11577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a first experience in creating something</a:t>
            </a:r>
            <a:endParaRPr sz="20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0" name="Google Shape;520;p82"/>
          <p:cNvSpPr txBox="1"/>
          <p:nvPr/>
        </p:nvSpPr>
        <p:spPr>
          <a:xfrm rot="1403895">
            <a:off x="5652081" y="734732"/>
            <a:ext cx="3074638" cy="11577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a taste of course 6-3</a:t>
            </a:r>
            <a:endParaRPr sz="24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1" name="Google Shape;521;p82"/>
          <p:cNvSpPr txBox="1"/>
          <p:nvPr/>
        </p:nvSpPr>
        <p:spPr>
          <a:xfrm rot="-643508">
            <a:off x="5800479" y="3597243"/>
            <a:ext cx="3343405" cy="10525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learning version control</a:t>
            </a:r>
            <a:endParaRPr sz="20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2" name="Google Shape;522;p82"/>
          <p:cNvSpPr txBox="1"/>
          <p:nvPr/>
        </p:nvSpPr>
        <p:spPr>
          <a:xfrm rot="507">
            <a:off x="2694776" y="1472800"/>
            <a:ext cx="4070700" cy="1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And much more!</a:t>
            </a:r>
            <a:endParaRPr sz="36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importantly...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lang="en"/>
              <a:t>eb.lab is </a:t>
            </a:r>
            <a:r>
              <a:rPr b="1" lang="en" u="sng"/>
              <a:t>not</a:t>
            </a:r>
            <a:r>
              <a:rPr b="1" lang="en"/>
              <a:t> a classic MIT class</a:t>
            </a:r>
            <a:r>
              <a:rPr b="1" i="1" lang="en" u="sng"/>
              <a:t> </a:t>
            </a:r>
            <a:endParaRPr b="1" i="1" u="sng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8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THEME!</a:t>
            </a:r>
            <a:endParaRPr sz="72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Theme...</a:t>
            </a:r>
            <a:endParaRPr/>
          </a:p>
        </p:txBody>
      </p:sp>
      <p:sp>
        <p:nvSpPr>
          <p:cNvPr id="543" name="Google Shape;543;p86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2015 Theme			Around the World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2016 Theme			Remember the Future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2017 Theme			Beyond the Horizon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2018 Theme			Back to the Roots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2019 Theme			Press Any Key to Start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2020 Theme			Craft your own ____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2021 Theme			Tag yourself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2022 Theme 			Imagine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2023 Theme			U &amp; I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2024 Theme			Send It or Blend It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2025 Theme 			???</a:t>
            </a:r>
            <a:endParaRPr sz="16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87" title="MIT Web Lab (6.962) Theme Reveal 202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"/>
            <a:ext cx="9144000" cy="5143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Branch Out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Reminders</a:t>
            </a:r>
            <a:endParaRPr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Register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weblab.is/portal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you want credit for the class, you also need to </a:t>
            </a:r>
            <a:r>
              <a:rPr lang="en"/>
              <a:t>register on websis (6.9620)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Reminders</a:t>
            </a:r>
            <a:endParaRPr/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Register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weblab.is/portal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you want credit for the class, you also need to register on websis (6.9620)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Join the Piazza at </a:t>
            </a:r>
            <a:r>
              <a:rPr lang="en" u="sng">
                <a:solidFill>
                  <a:schemeClr val="hlink"/>
                </a:solidFill>
                <a:hlinkClick r:id="rId4"/>
              </a:rPr>
              <a:t>weblab.is/piazza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Follow the installation guide immediately!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